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69" r:id="rId3"/>
    <p:sldId id="270" r:id="rId4"/>
    <p:sldId id="257" r:id="rId5"/>
    <p:sldId id="258" r:id="rId6"/>
    <p:sldId id="271" r:id="rId7"/>
    <p:sldId id="259" r:id="rId8"/>
    <p:sldId id="272" r:id="rId9"/>
    <p:sldId id="273" r:id="rId10"/>
    <p:sldId id="260" r:id="rId11"/>
    <p:sldId id="274" r:id="rId12"/>
    <p:sldId id="261" r:id="rId13"/>
    <p:sldId id="262" r:id="rId14"/>
    <p:sldId id="275" r:id="rId15"/>
    <p:sldId id="263" r:id="rId16"/>
    <p:sldId id="268" r:id="rId17"/>
    <p:sldId id="278" r:id="rId18"/>
    <p:sldId id="264" r:id="rId19"/>
    <p:sldId id="276" r:id="rId20"/>
    <p:sldId id="265" r:id="rId21"/>
    <p:sldId id="266" r:id="rId22"/>
    <p:sldId id="267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412A"/>
    <a:srgbClr val="DC2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84564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401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2531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8101987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06993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849041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468721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35475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3090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835885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79235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4440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89469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10101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95522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57202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23587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3BD4C45-8D8C-4C38-87B4-76A16B3490D1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4C5D0E4-BE74-4015-9D8E-BB02404F4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498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ransition spd="slow">
    <p:wipe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1054DF-1288-344D-FED7-6DBC108E2415}"/>
              </a:ext>
            </a:extLst>
          </p:cNvPr>
          <p:cNvCxnSpPr>
            <a:cxnSpLocks/>
          </p:cNvCxnSpPr>
          <p:nvPr/>
        </p:nvCxnSpPr>
        <p:spPr>
          <a:xfrm flipH="1">
            <a:off x="5521960" y="1558332"/>
            <a:ext cx="35560" cy="463926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BC6CC51-0CC3-825D-2548-EFE87FF1BED6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0410BE-104A-3231-4D35-7E977F05AA25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>
            <a:solidFill>
              <a:schemeClr val="accent1">
                <a:shade val="90000"/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70C858C-8A2B-5A2B-FF75-C7E83CACE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3BD1C-04D2-EEF0-5F66-80FC3E5B1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F8C623-53B0-E6C1-FC2C-12A8A0AC1ABB}"/>
              </a:ext>
            </a:extLst>
          </p:cNvPr>
          <p:cNvSpPr txBox="1"/>
          <p:nvPr/>
        </p:nvSpPr>
        <p:spPr>
          <a:xfrm>
            <a:off x="5770880" y="2551837"/>
            <a:ext cx="5496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Goods </a:t>
            </a:r>
          </a:p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Ad_Hoc Insights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380696-A14B-8F75-8AC3-5E6725B71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" y="1784926"/>
            <a:ext cx="3823393" cy="38233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C88398-DE1E-9F04-51B7-D5A0044C7F49}"/>
              </a:ext>
            </a:extLst>
          </p:cNvPr>
          <p:cNvSpPr txBox="1"/>
          <p:nvPr/>
        </p:nvSpPr>
        <p:spPr>
          <a:xfrm>
            <a:off x="7752080" y="5744865"/>
            <a:ext cx="413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Presented by: Kori Ganesh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7683423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C20E0-BC02-491F-6887-D85FDDFEA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40A60-0CEE-4630-45A6-5EE1CB52B7B4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836A57-F74F-4C01-EDBC-F8CCE8D35A82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A87D8F-D8FF-6A1D-A0CF-68721064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734EC-EA29-F6BF-8F4F-509D480DA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C8C32-68F1-A046-5A62-F3AD063AA24D}"/>
              </a:ext>
            </a:extLst>
          </p:cNvPr>
          <p:cNvSpPr txBox="1"/>
          <p:nvPr/>
        </p:nvSpPr>
        <p:spPr>
          <a:xfrm>
            <a:off x="701040" y="1717875"/>
            <a:ext cx="10929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Follow-up: Which segment had the most increase in unique products in 2021 vs 2020? The final output contains these fields,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Segment, product_count_2020,  product_count_2021, product_difference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1E053-9671-3068-4770-5C8D0ED9E4BA}"/>
              </a:ext>
            </a:extLst>
          </p:cNvPr>
          <p:cNvCxnSpPr>
            <a:cxnSpLocks/>
          </p:cNvCxnSpPr>
          <p:nvPr/>
        </p:nvCxnSpPr>
        <p:spPr>
          <a:xfrm>
            <a:off x="5504553" y="4528170"/>
            <a:ext cx="1441078" cy="0"/>
          </a:xfrm>
          <a:prstGeom prst="straightConnector1">
            <a:avLst/>
          </a:prstGeom>
          <a:ln w="63500">
            <a:solidFill>
              <a:schemeClr val="accent1">
                <a:shade val="90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945A09-2235-83CB-82D0-96F7CD1DF1B5}"/>
              </a:ext>
            </a:extLst>
          </p:cNvPr>
          <p:cNvSpPr txBox="1"/>
          <p:nvPr/>
        </p:nvSpPr>
        <p:spPr>
          <a:xfrm>
            <a:off x="408587" y="3059668"/>
            <a:ext cx="2401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445C4-121E-8D26-1024-03A186A41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50" y="3236455"/>
            <a:ext cx="4544059" cy="24113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D5BA1-B990-1B3F-DD86-8431F230F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" y="3792085"/>
            <a:ext cx="4977419" cy="15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512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EC8D8-7ACA-55BD-9EBE-948BF622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9EF3CF6-F181-0E6F-BF5B-273ABB37C7B6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0D5B49-3D67-5B53-36DE-08CF6E432EBD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E00A39-9DD3-D1A8-0C41-4064E110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9B3F86-FCC5-DFD1-F4E6-19BD37203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D44F32-1D2F-9A7D-797D-C73C29EA368E}"/>
              </a:ext>
            </a:extLst>
          </p:cNvPr>
          <p:cNvSpPr txBox="1"/>
          <p:nvPr/>
        </p:nvSpPr>
        <p:spPr>
          <a:xfrm>
            <a:off x="1111623" y="3784146"/>
            <a:ext cx="99382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Accessories expansion in 2021 looks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You’re adding more products than any other segment but not seeing matching financial returns.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suggests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product strategy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weak demand forecasting, or low product differentiation.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51BAD-7E83-D687-FCBF-3BE50DB35A3A}"/>
              </a:ext>
            </a:extLst>
          </p:cNvPr>
          <p:cNvSpPr txBox="1"/>
          <p:nvPr/>
        </p:nvSpPr>
        <p:spPr>
          <a:xfrm>
            <a:off x="1148080" y="1918146"/>
            <a:ext cx="213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F7255-3861-F915-84F3-6BA20AEA36F0}"/>
              </a:ext>
            </a:extLst>
          </p:cNvPr>
          <p:cNvSpPr txBox="1"/>
          <p:nvPr/>
        </p:nvSpPr>
        <p:spPr>
          <a:xfrm>
            <a:off x="1126863" y="2553744"/>
            <a:ext cx="99382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Accessories grew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 → 103 products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+34 SKUs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earlier data shows Accessories revenue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than Peripherals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even though Peripherals grew only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+16 SKUs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708315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FC27E-F24D-C7E4-707E-B2A2F8E91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62D4A2-0E30-2B5F-941F-F9795663C0E6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E6DFCF-9244-A619-3152-DBCA643FC432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51B4C-BCBA-7430-86C7-889708EC6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02C2C5-F0E4-1D18-9B2D-CF05FBB0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EF48B-77FA-F3DD-9178-4CCABF998E5C}"/>
              </a:ext>
            </a:extLst>
          </p:cNvPr>
          <p:cNvSpPr txBox="1"/>
          <p:nvPr/>
        </p:nvSpPr>
        <p:spPr>
          <a:xfrm>
            <a:off x="701040" y="1717875"/>
            <a:ext cx="109297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Get the products that have the highest and lowest manufacturing costs. The final output should contain these fields,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code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cost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9934D-478A-62C8-3B20-8C001F0F2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2" y="4757478"/>
            <a:ext cx="6116845" cy="1138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226C68-D07D-E4AF-184A-918EC4188F39}"/>
              </a:ext>
            </a:extLst>
          </p:cNvPr>
          <p:cNvSpPr txBox="1"/>
          <p:nvPr/>
        </p:nvSpPr>
        <p:spPr>
          <a:xfrm>
            <a:off x="464372" y="4121792"/>
            <a:ext cx="2401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6050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D17B-064D-2822-BCB5-46587FE29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567D4E-D641-C6D0-12BA-3189B3559D95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BB5146-AD6D-1991-C894-1D62F56662CE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5B7B2A-4A4E-CD29-7F6A-B6FC5869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9C874-2B15-251C-7A5C-1CB1E9F83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AF15A-0A0F-EA0B-E3F7-7F7F4AE5A646}"/>
              </a:ext>
            </a:extLst>
          </p:cNvPr>
          <p:cNvSpPr txBox="1"/>
          <p:nvPr/>
        </p:nvSpPr>
        <p:spPr>
          <a:xfrm>
            <a:off x="652256" y="1473607"/>
            <a:ext cx="109297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Generate a report which contains the top 5 customers who received an average high pre_invoice_discount_pct for the fiscal year 2021 and in the Indian market. The final output contains these fields,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code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discount percentage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B60D1F-6E18-3089-05D7-BAE5BAEFE932}"/>
              </a:ext>
            </a:extLst>
          </p:cNvPr>
          <p:cNvCxnSpPr>
            <a:cxnSpLocks/>
          </p:cNvCxnSpPr>
          <p:nvPr/>
        </p:nvCxnSpPr>
        <p:spPr>
          <a:xfrm>
            <a:off x="5233221" y="4840009"/>
            <a:ext cx="1441078" cy="0"/>
          </a:xfrm>
          <a:prstGeom prst="straightConnector1">
            <a:avLst/>
          </a:prstGeom>
          <a:ln w="63500">
            <a:solidFill>
              <a:schemeClr val="accent1">
                <a:shade val="90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CC97BCC-2FC7-9757-6838-E868BFD70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6" y="3994281"/>
            <a:ext cx="4064598" cy="175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2F80F1-EFD8-D1EA-B0C9-4B8B69151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00" y="3781931"/>
            <a:ext cx="4134427" cy="2076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CF323F-2EA4-BC59-3364-56A8E5D45688}"/>
              </a:ext>
            </a:extLst>
          </p:cNvPr>
          <p:cNvSpPr txBox="1"/>
          <p:nvPr/>
        </p:nvSpPr>
        <p:spPr>
          <a:xfrm>
            <a:off x="571948" y="3412599"/>
            <a:ext cx="2401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91761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2FDE7-096B-F2D4-522D-9BFD72E3F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399E93-E4A8-C183-4D47-448A75A43E92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A1CA1E-2257-D777-24E3-A47052A8E15B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838096-381D-8C8D-657B-C762F40C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7A09B-00F4-98FF-554F-441D6FAE6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F25C1-62FB-AC9D-76D0-5712DCA831FA}"/>
              </a:ext>
            </a:extLst>
          </p:cNvPr>
          <p:cNvSpPr txBox="1"/>
          <p:nvPr/>
        </p:nvSpPr>
        <p:spPr>
          <a:xfrm>
            <a:off x="955041" y="2777311"/>
            <a:ext cx="105640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pre-invoice discount across major customers (Amazon, Flipkart, Croma,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Viveks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Ezone) remains tightly clustered between 29–31%, indicating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discounting strategy is uniformly applied rather than performance-based.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these customers drive the majority of revenue, applying a uniform discount structure creates pricing inefficiency and increases financial risk.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7FDCF-5746-3E65-3E6D-99CA0035383C}"/>
              </a:ext>
            </a:extLst>
          </p:cNvPr>
          <p:cNvSpPr txBox="1"/>
          <p:nvPr/>
        </p:nvSpPr>
        <p:spPr>
          <a:xfrm>
            <a:off x="955041" y="2097294"/>
            <a:ext cx="213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02866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A4B6-849B-F12B-F967-6904C4A6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70BB81-FB82-0C5B-5252-2088E742DEE7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6722BE-A340-098A-E8A3-D69B80AE096E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F6A485-F73D-0A3E-787C-C2D58CFB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51F46-57D5-564A-701F-498160B5B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2F1C8E-4D3C-EDAA-2C2D-1AD99F98CA66}"/>
              </a:ext>
            </a:extLst>
          </p:cNvPr>
          <p:cNvSpPr txBox="1"/>
          <p:nvPr/>
        </p:nvSpPr>
        <p:spPr>
          <a:xfrm>
            <a:off x="701040" y="1717875"/>
            <a:ext cx="10929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Get the complete report of the Gross sales amount for the customer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Exclusive” for each month . This analysis helps to get an idea of low and high-performing months and take strategic decisions. The final report contains these columns: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Month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Year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Gross sales Amount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4665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9DA17-5BDF-589A-C021-A5FA6FEB2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74369E-ADAF-0E75-6801-DBB20ECC7399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78EA66-0F6E-820D-3D7A-12B1117A80AC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4AF0E2-6EBC-FFC0-2908-5BE54BEC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3D264-2E95-7337-4072-54982409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6B25A-9A1E-B2CD-1A57-38E904C5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48" y="1516870"/>
            <a:ext cx="2519679" cy="460791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2C8E7A7-FC51-59CC-6CE2-DA45D4369FE1}"/>
              </a:ext>
            </a:extLst>
          </p:cNvPr>
          <p:cNvSpPr/>
          <p:nvPr/>
        </p:nvSpPr>
        <p:spPr>
          <a:xfrm>
            <a:off x="5917910" y="3429000"/>
            <a:ext cx="279699" cy="39624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6B72C-8A7F-C520-C46B-E9B038051F7D}"/>
              </a:ext>
            </a:extLst>
          </p:cNvPr>
          <p:cNvSpPr txBox="1"/>
          <p:nvPr/>
        </p:nvSpPr>
        <p:spPr>
          <a:xfrm>
            <a:off x="6197609" y="3410827"/>
            <a:ext cx="23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Sales (Jun – Aug)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153266-DA95-6A5A-6D6C-5C31A417200F}"/>
              </a:ext>
            </a:extLst>
          </p:cNvPr>
          <p:cNvCxnSpPr/>
          <p:nvPr/>
        </p:nvCxnSpPr>
        <p:spPr>
          <a:xfrm>
            <a:off x="5896395" y="4363778"/>
            <a:ext cx="602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27D62D-E01A-C454-8C46-5E3D9A664287}"/>
              </a:ext>
            </a:extLst>
          </p:cNvPr>
          <p:cNvSpPr txBox="1"/>
          <p:nvPr/>
        </p:nvSpPr>
        <p:spPr>
          <a:xfrm>
            <a:off x="6498823" y="4179112"/>
            <a:ext cx="23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Sales (November)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192D55-9D85-AD68-AF2B-7A0C55DD382C}"/>
              </a:ext>
            </a:extLst>
          </p:cNvPr>
          <p:cNvCxnSpPr>
            <a:cxnSpLocks/>
          </p:cNvCxnSpPr>
          <p:nvPr/>
        </p:nvCxnSpPr>
        <p:spPr>
          <a:xfrm>
            <a:off x="3316348" y="3935794"/>
            <a:ext cx="25196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EBD01715-C514-F332-B557-32583F905E0A}"/>
              </a:ext>
            </a:extLst>
          </p:cNvPr>
          <p:cNvSpPr/>
          <p:nvPr/>
        </p:nvSpPr>
        <p:spPr>
          <a:xfrm>
            <a:off x="2769502" y="1775012"/>
            <a:ext cx="447034" cy="209732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CCF57323-1422-CF1B-6132-BD846E722DDA}"/>
              </a:ext>
            </a:extLst>
          </p:cNvPr>
          <p:cNvSpPr/>
          <p:nvPr/>
        </p:nvSpPr>
        <p:spPr>
          <a:xfrm>
            <a:off x="2769502" y="3987532"/>
            <a:ext cx="447034" cy="209732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CA2E4-F2D5-5BAB-E49B-5D7865FBEC5E}"/>
              </a:ext>
            </a:extLst>
          </p:cNvPr>
          <p:cNvSpPr txBox="1"/>
          <p:nvPr/>
        </p:nvSpPr>
        <p:spPr>
          <a:xfrm>
            <a:off x="1403874" y="2639007"/>
            <a:ext cx="126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FY 2020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E3C29-5149-4036-DBD3-AEB5DF3F714C}"/>
              </a:ext>
            </a:extLst>
          </p:cNvPr>
          <p:cNvSpPr txBox="1"/>
          <p:nvPr/>
        </p:nvSpPr>
        <p:spPr>
          <a:xfrm>
            <a:off x="1473798" y="4851527"/>
            <a:ext cx="126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FY 2021</a:t>
            </a:r>
            <a:endParaRPr lang="en-I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E2C4B0-4E6A-86F6-EB90-75DA5E344291}"/>
              </a:ext>
            </a:extLst>
          </p:cNvPr>
          <p:cNvCxnSpPr/>
          <p:nvPr/>
        </p:nvCxnSpPr>
        <p:spPr>
          <a:xfrm>
            <a:off x="5896395" y="2176291"/>
            <a:ext cx="602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70B68C-201E-5281-8EC9-722EF95EFD16}"/>
              </a:ext>
            </a:extLst>
          </p:cNvPr>
          <p:cNvSpPr txBox="1"/>
          <p:nvPr/>
        </p:nvSpPr>
        <p:spPr>
          <a:xfrm>
            <a:off x="6498823" y="1991625"/>
            <a:ext cx="23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Sales (November)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02155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6A257-A491-3150-B17F-C1BCCB12E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760BDB-CD01-7ECD-43AF-DD5ACC28C4FF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51AD33-A321-427B-DBA5-EEC391CE6192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57B0EF-E3C0-5EE2-350A-733EE801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76E31-20DD-98EF-AD77-2D4F4FFC8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45572D-1A45-BB0D-F715-80015EC79667}"/>
              </a:ext>
            </a:extLst>
          </p:cNvPr>
          <p:cNvSpPr txBox="1"/>
          <p:nvPr/>
        </p:nvSpPr>
        <p:spPr>
          <a:xfrm>
            <a:off x="955041" y="1849868"/>
            <a:ext cx="213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F5348-6990-508D-32A8-7B95CC7D708E}"/>
              </a:ext>
            </a:extLst>
          </p:cNvPr>
          <p:cNvSpPr txBox="1"/>
          <p:nvPr/>
        </p:nvSpPr>
        <p:spPr>
          <a:xfrm>
            <a:off x="1591534" y="2360961"/>
            <a:ext cx="87244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Gross sales in FY 2021 increased significantly across all months compared to 	FY 	2020, indicating successful business expansion.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032E0-8052-EB38-1B41-D9A68BA2F6F5}"/>
              </a:ext>
            </a:extLst>
          </p:cNvPr>
          <p:cNvSpPr txBox="1"/>
          <p:nvPr/>
        </p:nvSpPr>
        <p:spPr>
          <a:xfrm>
            <a:off x="1591533" y="3211314"/>
            <a:ext cx="100267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November 2021 recorded the highest sales, likely supported by festive demand such as              	Diwali, but the overall uplift is consistent throughout the year rather than driven by a single 	event.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90ECB-FB95-09D3-AAE5-5806E82DB489}"/>
              </a:ext>
            </a:extLst>
          </p:cNvPr>
          <p:cNvSpPr txBox="1"/>
          <p:nvPr/>
        </p:nvSpPr>
        <p:spPr>
          <a:xfrm>
            <a:off x="1591533" y="4480427"/>
            <a:ext cx="102006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Jun–Aug is a recurring weak window, but FY 2021 performance shows it is partially 	controllable through better execution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5509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2FFD-A8E2-57F0-52AF-6057CE8A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DA5162-630E-5D25-0A9C-DC227851D8D8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1D4A08-71FA-48E4-F981-E1F8E6D2A155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6C5ACC-9289-E2DA-6A04-88400DE8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60628-CE37-8B9D-6690-9C7CC20C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042D19-240C-D6B3-E967-E4B21D53BC69}"/>
              </a:ext>
            </a:extLst>
          </p:cNvPr>
          <p:cNvSpPr txBox="1"/>
          <p:nvPr/>
        </p:nvSpPr>
        <p:spPr>
          <a:xfrm>
            <a:off x="701040" y="1717875"/>
            <a:ext cx="10929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In which quarter of 2020, got the maximum total sold quantity? The final output contains these fields sorted by the total sold quantity,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Quarter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Total sold quantity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5FD6F4-15E0-92F2-81E8-BA52453409AB}"/>
              </a:ext>
            </a:extLst>
          </p:cNvPr>
          <p:cNvCxnSpPr>
            <a:cxnSpLocks/>
          </p:cNvCxnSpPr>
          <p:nvPr/>
        </p:nvCxnSpPr>
        <p:spPr>
          <a:xfrm>
            <a:off x="4966669" y="5135654"/>
            <a:ext cx="1441078" cy="0"/>
          </a:xfrm>
          <a:prstGeom prst="straightConnector1">
            <a:avLst/>
          </a:prstGeom>
          <a:ln w="63500">
            <a:solidFill>
              <a:schemeClr val="accent1">
                <a:shade val="90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E90623C-22E0-31A2-3D59-93DDFB60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4042185"/>
            <a:ext cx="3799344" cy="2186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55363-3BA2-9D8E-4195-3D146D53B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32" y="4042183"/>
            <a:ext cx="3611916" cy="2186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A8DC1-BCE1-17A5-3E14-64DE4424B3BA}"/>
              </a:ext>
            </a:extLst>
          </p:cNvPr>
          <p:cNvSpPr txBox="1"/>
          <p:nvPr/>
        </p:nvSpPr>
        <p:spPr>
          <a:xfrm>
            <a:off x="701040" y="3521573"/>
            <a:ext cx="2401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4652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E8416-36E5-A3EB-7995-A3B6F0E26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BA52B9-420F-D273-BAD5-B4A316544A13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3E149A-57BE-8AF2-99A6-6A331CAEA072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A95CFB-6EAD-7536-EC40-F5B63920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39F57A-5D1E-AC92-60AF-CD2930E35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BEA730-E2FC-642D-E476-6FAE78EB8A7E}"/>
              </a:ext>
            </a:extLst>
          </p:cNvPr>
          <p:cNvSpPr txBox="1"/>
          <p:nvPr/>
        </p:nvSpPr>
        <p:spPr>
          <a:xfrm>
            <a:off x="1148080" y="2345166"/>
            <a:ext cx="94045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fiscal year starting in September, Q1 (Sep–Nov) and Q2 (Dec–Feb) show strong sales due to major festival and holiday-driven demand.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Q3 (Mar–May) shows an abnormally sharp decline in sold quantity (nearly 70%), which is far beyond normal seasonality and indicates a potential operational or supply chain disruption during this period.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 (Jun–Aug) shows partial recovery, suggesting the issue was temporary.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Q3 drop needs to be investigated with production, supply chain, and sales operations to identify the exact cause.”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7A3FC-35D8-E60A-C817-FE599EB2A69E}"/>
              </a:ext>
            </a:extLst>
          </p:cNvPr>
          <p:cNvSpPr txBox="1"/>
          <p:nvPr/>
        </p:nvSpPr>
        <p:spPr>
          <a:xfrm>
            <a:off x="955041" y="1849868"/>
            <a:ext cx="213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45240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F4C9-4BF3-644A-89AA-3857F9909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58DB3A-B549-7177-8A0E-999A9CEA668F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21F1A1-B142-44CD-9DF0-C61E60B11874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9C66E2-AFAC-48B8-BAEC-CC98FDE3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E24C3B-7F68-5E36-991D-509CE0A5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820A62-D8C2-EE4F-5051-CDB1B487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3" y="1624405"/>
            <a:ext cx="5191752" cy="2949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7CBB69-57A4-7258-B4B5-8F30CD696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68" y="1624405"/>
            <a:ext cx="5529430" cy="2871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EE3FDD-4766-BF18-9B5A-CA1048D043FB}"/>
              </a:ext>
            </a:extLst>
          </p:cNvPr>
          <p:cNvSpPr txBox="1"/>
          <p:nvPr/>
        </p:nvSpPr>
        <p:spPr>
          <a:xfrm>
            <a:off x="550433" y="4970033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AtliQ Hardwares (imaginary company) is one of the leading computer hardware producers in India and has expanded well in other countries too.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09A30D-F7F6-F1E0-2B09-F51C1AF006CC}"/>
              </a:ext>
            </a:extLst>
          </p:cNvPr>
          <p:cNvCxnSpPr>
            <a:cxnSpLocks/>
          </p:cNvCxnSpPr>
          <p:nvPr/>
        </p:nvCxnSpPr>
        <p:spPr>
          <a:xfrm>
            <a:off x="6012329" y="1624405"/>
            <a:ext cx="0" cy="45289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C9576C-CA81-0297-AD8C-DABC7E124780}"/>
              </a:ext>
            </a:extLst>
          </p:cNvPr>
          <p:cNvSpPr txBox="1"/>
          <p:nvPr/>
        </p:nvSpPr>
        <p:spPr>
          <a:xfrm>
            <a:off x="6282468" y="4819426"/>
            <a:ext cx="5755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AtliQ Hardwares utilizes a diverse multi-channel distribution strategy, reaching its customers through three primary sales channels: Retailers, Direct-to-Consumer (Direct), and Distributors.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2692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4A75F-41A8-4191-3F01-25F7AE1C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A6876F-99D2-D8E6-8F1E-A43EBDC47081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D72941-A43E-BFCC-DAA2-BB837EF70995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94B8E8-F545-9509-D65F-FD3487EA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16D4D9-7D10-9731-DB33-37627C10C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EB39D-5484-A68A-E2AA-A61A22C17FCA}"/>
              </a:ext>
            </a:extLst>
          </p:cNvPr>
          <p:cNvSpPr txBox="1"/>
          <p:nvPr/>
        </p:nvSpPr>
        <p:spPr>
          <a:xfrm>
            <a:off x="701040" y="1717875"/>
            <a:ext cx="109297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Which channel helped to bring more gross sales in the fiscal year 2021 and the percentage of contribution? The final output contains these fields,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marL="457200" indent="-457200">
              <a:buAutoNum type="arabicPeriod" startAt="2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Gross sales mln </a:t>
            </a:r>
          </a:p>
          <a:p>
            <a:pPr marL="457200" indent="-457200">
              <a:buAutoNum type="arabicPeriod" startAt="2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contribution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434758-2239-2A85-76A0-024E858B4844}"/>
              </a:ext>
            </a:extLst>
          </p:cNvPr>
          <p:cNvCxnSpPr>
            <a:cxnSpLocks/>
          </p:cNvCxnSpPr>
          <p:nvPr/>
        </p:nvCxnSpPr>
        <p:spPr>
          <a:xfrm>
            <a:off x="5116679" y="5082403"/>
            <a:ext cx="1441078" cy="0"/>
          </a:xfrm>
          <a:prstGeom prst="straightConnector1">
            <a:avLst/>
          </a:prstGeom>
          <a:ln w="63500">
            <a:solidFill>
              <a:schemeClr val="accent1">
                <a:shade val="90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C5D84BF-FC0D-0F32-A588-69BAB5345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4" y="4325361"/>
            <a:ext cx="4331250" cy="1514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80E133-3A56-A33C-FDEB-038098A9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336" y="3991089"/>
            <a:ext cx="3387641" cy="19229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22304C-4768-1E99-49B0-C3BF28FC8CEA}"/>
              </a:ext>
            </a:extLst>
          </p:cNvPr>
          <p:cNvSpPr txBox="1"/>
          <p:nvPr/>
        </p:nvSpPr>
        <p:spPr>
          <a:xfrm>
            <a:off x="427244" y="3703047"/>
            <a:ext cx="2401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5370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EBA18-5233-7412-A9DE-ABDAC7FB0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A376B4-DA8D-25BC-532F-A15563093F2B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6DC691-9185-BF49-DEAE-17F397DE24DC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57B4FC-6294-C334-C772-189265CD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B2CD8-CF15-CCA8-8235-F76C965B8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759B5-0F40-F48C-BC2D-D91641883071}"/>
              </a:ext>
            </a:extLst>
          </p:cNvPr>
          <p:cNvSpPr txBox="1"/>
          <p:nvPr/>
        </p:nvSpPr>
        <p:spPr>
          <a:xfrm>
            <a:off x="701040" y="1717875"/>
            <a:ext cx="10929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Get the Top 3 products in each division that have a high total_sold_quantity in the fiscal year 2021? The final output contains these fields,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Division, 2. Product_code, 3. Product, 4. Total sold quantity, 5. Rank order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FC892-711E-D7DF-DD99-1D02E3610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653199"/>
            <a:ext cx="5925671" cy="25799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C4192-F454-ED00-816C-04FB0D70BD0E}"/>
              </a:ext>
            </a:extLst>
          </p:cNvPr>
          <p:cNvSpPr txBox="1"/>
          <p:nvPr/>
        </p:nvSpPr>
        <p:spPr>
          <a:xfrm>
            <a:off x="701040" y="3059668"/>
            <a:ext cx="2401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0729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6A667-5835-B74B-63FE-2F55F3B20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D648AE-4092-1A77-D652-A2A48EFB3AE5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C49060-352A-B034-77D5-449E6619357F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EF90F01-6ADC-E0F4-7FA1-EB29F4AF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93B397-83B7-A2E1-0EE5-F56492BA8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8A2DC-17C9-AF8D-0D0B-226EED4C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2332878"/>
            <a:ext cx="3150198" cy="2192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369673-5DEA-A2A0-47A3-B81560C45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87" y="2347740"/>
            <a:ext cx="2934845" cy="2162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0945B9-0F09-851E-5B56-E3AFBB704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02" y="2362604"/>
            <a:ext cx="3307378" cy="2162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B2A597-570A-8654-659F-9E325E5802AA}"/>
              </a:ext>
            </a:extLst>
          </p:cNvPr>
          <p:cNvSpPr txBox="1"/>
          <p:nvPr/>
        </p:nvSpPr>
        <p:spPr>
          <a:xfrm>
            <a:off x="1075466" y="1882613"/>
            <a:ext cx="240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Division: N &amp; 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CB860-D6D0-6803-6660-3E9FA830F420}"/>
              </a:ext>
            </a:extLst>
          </p:cNvPr>
          <p:cNvSpPr txBox="1"/>
          <p:nvPr/>
        </p:nvSpPr>
        <p:spPr>
          <a:xfrm>
            <a:off x="4816736" y="1882613"/>
            <a:ext cx="240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Division: P &amp; A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85F23B-58F0-634C-9CB3-3C9C6BE5E10D}"/>
              </a:ext>
            </a:extLst>
          </p:cNvPr>
          <p:cNvSpPr txBox="1"/>
          <p:nvPr/>
        </p:nvSpPr>
        <p:spPr>
          <a:xfrm>
            <a:off x="8358095" y="1882613"/>
            <a:ext cx="240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Division: PC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721344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2AE20-69C7-2713-B7E9-4B1999CE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84B5B-D908-0A6F-4CB5-007D19A276EF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DA2AD2-D70C-9150-5601-498D207D3330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6BA8B26-0D6D-E872-2988-DCB7C3907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132C6-5945-8AAF-598C-B17347033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542A3C-A853-6603-F665-5B5FA8DE6326}"/>
              </a:ext>
            </a:extLst>
          </p:cNvPr>
          <p:cNvSpPr/>
          <p:nvPr/>
        </p:nvSpPr>
        <p:spPr>
          <a:xfrm>
            <a:off x="3448945" y="3281504"/>
            <a:ext cx="4815084" cy="1298377"/>
          </a:xfrm>
          <a:prstGeom prst="ellipse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you</a:t>
            </a:r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24918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151E8-47EB-2308-8BF9-1B42B64E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8C160E-477D-476E-0889-5F160D36278C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B54832-BCE4-D632-E3E3-1C5526E390A3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29E4EA-92DA-18E8-8535-9C14B19A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857FD-B188-E2AA-35AB-92D78A42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A1EBD2-46E6-C1E8-7A7E-F6F6E73BD61F}"/>
              </a:ext>
            </a:extLst>
          </p:cNvPr>
          <p:cNvCxnSpPr>
            <a:cxnSpLocks/>
          </p:cNvCxnSpPr>
          <p:nvPr/>
        </p:nvCxnSpPr>
        <p:spPr>
          <a:xfrm>
            <a:off x="5953760" y="2020451"/>
            <a:ext cx="0" cy="4066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A9C2DB-91DD-32F2-58A2-C5A90E3BDF5E}"/>
              </a:ext>
            </a:extLst>
          </p:cNvPr>
          <p:cNvCxnSpPr>
            <a:cxnSpLocks/>
          </p:cNvCxnSpPr>
          <p:nvPr/>
        </p:nvCxnSpPr>
        <p:spPr>
          <a:xfrm>
            <a:off x="2039469" y="3973723"/>
            <a:ext cx="8527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2F7067-5B36-C875-70E9-C413B90ACFF5}"/>
              </a:ext>
            </a:extLst>
          </p:cNvPr>
          <p:cNvSpPr txBox="1"/>
          <p:nvPr/>
        </p:nvSpPr>
        <p:spPr>
          <a:xfrm>
            <a:off x="2476949" y="2169147"/>
            <a:ext cx="24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023B3-7CAF-F29E-AF2B-F9559B324BAB}"/>
              </a:ext>
            </a:extLst>
          </p:cNvPr>
          <p:cNvSpPr txBox="1"/>
          <p:nvPr/>
        </p:nvSpPr>
        <p:spPr>
          <a:xfrm>
            <a:off x="2543586" y="4564232"/>
            <a:ext cx="3410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performed SQL queries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sales, products, and regional 	performance.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88AB6-F2E5-2523-5D1C-98401C2C89B0}"/>
              </a:ext>
            </a:extLst>
          </p:cNvPr>
          <p:cNvSpPr txBox="1"/>
          <p:nvPr/>
        </p:nvSpPr>
        <p:spPr>
          <a:xfrm>
            <a:off x="6303085" y="2103992"/>
            <a:ext cx="24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given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98125C-E5D8-6DA4-8387-B2D02030BBBC}"/>
              </a:ext>
            </a:extLst>
          </p:cNvPr>
          <p:cNvSpPr txBox="1"/>
          <p:nvPr/>
        </p:nvSpPr>
        <p:spPr>
          <a:xfrm>
            <a:off x="6289641" y="2508900"/>
            <a:ext cx="4611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Tony Sharma, their data analytics director, he decided to conduct a SQL challenge, which will help him to hire junior data analyst who understand both tech and soft skills.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A3268-0FB0-2310-1ABE-1768AD2547F6}"/>
              </a:ext>
            </a:extLst>
          </p:cNvPr>
          <p:cNvSpPr txBox="1"/>
          <p:nvPr/>
        </p:nvSpPr>
        <p:spPr>
          <a:xfrm>
            <a:off x="2476949" y="4136091"/>
            <a:ext cx="24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taken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02B4FB-6F05-FB0A-2BA2-76C1C9857A76}"/>
              </a:ext>
            </a:extLst>
          </p:cNvPr>
          <p:cNvSpPr txBox="1"/>
          <p:nvPr/>
        </p:nvSpPr>
        <p:spPr>
          <a:xfrm>
            <a:off x="6303085" y="4076700"/>
            <a:ext cx="24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3BF8A0-944F-D04C-0564-E95DEB9D571E}"/>
              </a:ext>
            </a:extLst>
          </p:cNvPr>
          <p:cNvSpPr txBox="1"/>
          <p:nvPr/>
        </p:nvSpPr>
        <p:spPr>
          <a:xfrm>
            <a:off x="2463501" y="2553619"/>
            <a:ext cx="3410174" cy="119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management lacks real-time insights for quick and data-informed decisions, leading to missed growth opportunities.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461DCF-DCE7-E114-4725-3944425862DE}"/>
              </a:ext>
            </a:extLst>
          </p:cNvPr>
          <p:cNvSpPr txBox="1"/>
          <p:nvPr/>
        </p:nvSpPr>
        <p:spPr>
          <a:xfrm>
            <a:off x="6289641" y="4564232"/>
            <a:ext cx="3410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gave data-driven recommendations for faster decision-making.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720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416D3-414F-A7E9-F0AC-1AD73EE8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8A6C02-FDDA-6A61-0983-828D142044C8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7956BA-EBF5-BBA9-BC1F-ECE9BD20DD4A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AE8712-E9D4-7C9B-9A5A-534BE142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96C4EC-D7C1-052C-9DA1-9FDB6567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9D4413-AE7C-BD29-60CD-D9B5E1A43780}"/>
              </a:ext>
            </a:extLst>
          </p:cNvPr>
          <p:cNvSpPr txBox="1"/>
          <p:nvPr/>
        </p:nvSpPr>
        <p:spPr>
          <a:xfrm>
            <a:off x="828338" y="1736022"/>
            <a:ext cx="10929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Provide the list of markets in which customer "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Exclusive" operates its business in the APAC region.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B4A56-904F-6336-DE3B-D98A7EB83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85" y="3419927"/>
            <a:ext cx="1815652" cy="28896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3B121-09DE-86AE-E2A7-86AF7EEB0E8B}"/>
              </a:ext>
            </a:extLst>
          </p:cNvPr>
          <p:cNvSpPr txBox="1"/>
          <p:nvPr/>
        </p:nvSpPr>
        <p:spPr>
          <a:xfrm>
            <a:off x="1460948" y="2947191"/>
            <a:ext cx="2401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DDFA1B-3226-A1E6-C3A9-14FB35016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42" y="3125352"/>
            <a:ext cx="3740973" cy="318422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17E38F-9CF1-9AE6-8C04-160B5BAB708E}"/>
              </a:ext>
            </a:extLst>
          </p:cNvPr>
          <p:cNvCxnSpPr>
            <a:cxnSpLocks/>
          </p:cNvCxnSpPr>
          <p:nvPr/>
        </p:nvCxnSpPr>
        <p:spPr>
          <a:xfrm flipV="1">
            <a:off x="3862443" y="4569310"/>
            <a:ext cx="3357882" cy="0"/>
          </a:xfrm>
          <a:prstGeom prst="straightConnector1">
            <a:avLst/>
          </a:prstGeom>
          <a:ln w="63500">
            <a:solidFill>
              <a:schemeClr val="accent1">
                <a:shade val="90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3484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622B4-ED29-E0BA-0F76-7D42EE1F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8B934F-224D-F5E9-936F-0A932BA184DE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0E05AE-3684-776A-ABB0-FB848B36634D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C84AF8-24A5-BC2D-6EA1-85BD8AD7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29B6CE-45B7-D9B8-8920-BBE8B4532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32DDD2-2100-AF9B-A966-91A903CE84DA}"/>
              </a:ext>
            </a:extLst>
          </p:cNvPr>
          <p:cNvSpPr txBox="1"/>
          <p:nvPr/>
        </p:nvSpPr>
        <p:spPr>
          <a:xfrm>
            <a:off x="839095" y="1628269"/>
            <a:ext cx="1092976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is the percentage of unique product increase in 2021 vs. 2020? The final output contains these fields,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unique_products_2020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unique_products_2021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percentage_chg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4120F-6DC3-ABC0-C9BD-BE85FF4EB6F8}"/>
              </a:ext>
            </a:extLst>
          </p:cNvPr>
          <p:cNvSpPr txBox="1"/>
          <p:nvPr/>
        </p:nvSpPr>
        <p:spPr>
          <a:xfrm>
            <a:off x="701040" y="4075209"/>
            <a:ext cx="2401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21EF0C-76DA-E474-3527-A18447A110CC}"/>
              </a:ext>
            </a:extLst>
          </p:cNvPr>
          <p:cNvCxnSpPr>
            <a:cxnSpLocks/>
          </p:cNvCxnSpPr>
          <p:nvPr/>
        </p:nvCxnSpPr>
        <p:spPr>
          <a:xfrm>
            <a:off x="6096000" y="4960548"/>
            <a:ext cx="1402080" cy="0"/>
          </a:xfrm>
          <a:prstGeom prst="straightConnector1">
            <a:avLst/>
          </a:prstGeom>
          <a:ln w="63500">
            <a:solidFill>
              <a:schemeClr val="accent1">
                <a:shade val="90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FC9F6D9-377D-C45D-562E-C6EC3A725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9" y="4668820"/>
            <a:ext cx="5174705" cy="652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447977-3169-9121-5052-A5295ED32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96" y="3536957"/>
            <a:ext cx="3353268" cy="2553831"/>
          </a:xfrm>
          <a:prstGeom prst="rect">
            <a:avLst/>
          </a:prstGeom>
        </p:spPr>
      </p:pic>
      <p:sp>
        <p:nvSpPr>
          <p:cNvPr id="18" name="Arrow: Bent 17">
            <a:extLst>
              <a:ext uri="{FF2B5EF4-FFF2-40B4-BE49-F238E27FC236}">
                <a16:creationId xmlns:a16="http://schemas.microsoft.com/office/drawing/2014/main" id="{0D5A1F0C-D58D-6167-8BBD-B3A3367B0F40}"/>
              </a:ext>
            </a:extLst>
          </p:cNvPr>
          <p:cNvSpPr/>
          <p:nvPr/>
        </p:nvSpPr>
        <p:spPr>
          <a:xfrm>
            <a:off x="8998938" y="3849316"/>
            <a:ext cx="381896" cy="46571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9D1EC-21BD-5EAB-80A8-E994E6233834}"/>
              </a:ext>
            </a:extLst>
          </p:cNvPr>
          <p:cNvSpPr txBox="1"/>
          <p:nvPr/>
        </p:nvSpPr>
        <p:spPr>
          <a:xfrm>
            <a:off x="8308207" y="3911592"/>
            <a:ext cx="881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36.33%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7646041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B2BBE-EE69-2CD1-97DB-B4DF34AFF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56E67C-38AF-D3D6-4811-744587BC68FC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6A6CFF-4107-3E80-409C-156253D64EBA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DFB5AD-EA9C-5AD4-FA37-517B3AB5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7AB6E9-86F4-7F1D-BE5D-E0C543834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C79F7-F86D-7D33-B7A4-823E3D5A0DE1}"/>
              </a:ext>
            </a:extLst>
          </p:cNvPr>
          <p:cNvSpPr txBox="1"/>
          <p:nvPr/>
        </p:nvSpPr>
        <p:spPr>
          <a:xfrm>
            <a:off x="851050" y="1762762"/>
            <a:ext cx="247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BED35-95AD-A894-6822-5826B43C2C0A}"/>
              </a:ext>
            </a:extLst>
          </p:cNvPr>
          <p:cNvSpPr txBox="1"/>
          <p:nvPr/>
        </p:nvSpPr>
        <p:spPr>
          <a:xfrm>
            <a:off x="2089374" y="2226833"/>
            <a:ext cx="70653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36.33% increase in unique products (334 to 245).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a great strategy to expand market share.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important to check whether the products are generating revenue and the gross margin so that it will not make loss.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36.33% product expansion in 2021 was a significant success, generating approximately 475 Million in Gross Margin for AtliQ Hardwares.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878443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901E7-DD49-C240-E8D9-BF0FA5F84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5172B8-5E18-7D2C-2C31-DE4AE62C4C4A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2A0C08-E4F7-9C88-6172-211DB86022F8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112272-4534-A306-869F-3115DC08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C00856-C0F0-128D-70B9-B6043EDB4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BA175-92CE-8C0E-1686-F605E0607F8F}"/>
              </a:ext>
            </a:extLst>
          </p:cNvPr>
          <p:cNvSpPr txBox="1"/>
          <p:nvPr/>
        </p:nvSpPr>
        <p:spPr>
          <a:xfrm>
            <a:off x="701040" y="1717875"/>
            <a:ext cx="109297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Provide a report with all the unique product counts for each segment and sort them in descending order of product counts. The final output contains 2 fields,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segment,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product_count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B27F55-1AAB-5A13-E7C3-4AD89DC3DB43}"/>
              </a:ext>
            </a:extLst>
          </p:cNvPr>
          <p:cNvCxnSpPr>
            <a:cxnSpLocks/>
          </p:cNvCxnSpPr>
          <p:nvPr/>
        </p:nvCxnSpPr>
        <p:spPr>
          <a:xfrm>
            <a:off x="3862444" y="5220324"/>
            <a:ext cx="2968662" cy="0"/>
          </a:xfrm>
          <a:prstGeom prst="straightConnector1">
            <a:avLst/>
          </a:prstGeom>
          <a:ln w="63500">
            <a:solidFill>
              <a:schemeClr val="accent1">
                <a:shade val="90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9BCA6-B631-87FC-2C58-CA99FC68C462}"/>
              </a:ext>
            </a:extLst>
          </p:cNvPr>
          <p:cNvSpPr txBox="1"/>
          <p:nvPr/>
        </p:nvSpPr>
        <p:spPr>
          <a:xfrm>
            <a:off x="955041" y="3509886"/>
            <a:ext cx="2401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BC768-4297-10CD-AE32-D66C9E8CA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9" y="4018787"/>
            <a:ext cx="2928594" cy="2316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B001F1-BC11-8B03-628A-05E093CAD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26" y="4018786"/>
            <a:ext cx="4505954" cy="23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7194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E810-5CDA-BDF0-FDD5-CE31086E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2B86C4-3A01-9B70-7E55-2B03384C3F77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76A17-362D-34EF-534E-96AA0DD30761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F6CA33-BB34-450B-1F4B-06AB5876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7EFFF-2F03-D8C4-C84D-8044A7A89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FED0D-815F-64DF-B280-B732A5D2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" y="1776249"/>
            <a:ext cx="2429214" cy="2085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9C8FCC-6117-A138-DACE-7438211DC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57" y="1585268"/>
            <a:ext cx="3400900" cy="23608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0D8E1-C57A-F794-D68F-509D43BB6FDC}"/>
              </a:ext>
            </a:extLst>
          </p:cNvPr>
          <p:cNvCxnSpPr>
            <a:cxnSpLocks/>
          </p:cNvCxnSpPr>
          <p:nvPr/>
        </p:nvCxnSpPr>
        <p:spPr>
          <a:xfrm>
            <a:off x="3896438" y="2756823"/>
            <a:ext cx="2199562" cy="0"/>
          </a:xfrm>
          <a:prstGeom prst="straightConnector1">
            <a:avLst/>
          </a:prstGeom>
          <a:ln w="63500">
            <a:solidFill>
              <a:schemeClr val="accent1">
                <a:shade val="90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6AB562-05D0-D2E5-B527-46DA13203FD7}"/>
              </a:ext>
            </a:extLst>
          </p:cNvPr>
          <p:cNvSpPr txBox="1"/>
          <p:nvPr/>
        </p:nvSpPr>
        <p:spPr>
          <a:xfrm>
            <a:off x="1148080" y="4238618"/>
            <a:ext cx="213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9D6CF-D61B-A79E-1AE0-137778B84F74}"/>
              </a:ext>
            </a:extLst>
          </p:cNvPr>
          <p:cNvSpPr txBox="1"/>
          <p:nvPr/>
        </p:nvSpPr>
        <p:spPr>
          <a:xfrm>
            <a:off x="953546" y="4781395"/>
            <a:ext cx="10254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3 segments (Notebook, Peripherals, Accessories) make up 83% of SKUs, but contribution to revenue is uneven.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01D26-67AC-8E9C-9B7B-11B9DFB4F738}"/>
              </a:ext>
            </a:extLst>
          </p:cNvPr>
          <p:cNvSpPr txBox="1"/>
          <p:nvPr/>
        </p:nvSpPr>
        <p:spPr>
          <a:xfrm>
            <a:off x="953545" y="5563399"/>
            <a:ext cx="10254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Accessories have 116 SKUs but generate only $1.07B, while Peripherals with 84 SKUs        generate $1.39B.  This indicates low-efficiency SKUs that require review.</a:t>
            </a:r>
          </a:p>
        </p:txBody>
      </p:sp>
    </p:spTree>
    <p:extLst>
      <p:ext uri="{BB962C8B-B14F-4D97-AF65-F5344CB8AC3E}">
        <p14:creationId xmlns:p14="http://schemas.microsoft.com/office/powerpoint/2010/main" val="130314816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25EE4-BB1E-0477-10AA-2E3313633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524027-F4FF-7678-98B6-DD03275EE660}"/>
              </a:ext>
            </a:extLst>
          </p:cNvPr>
          <p:cNvSpPr/>
          <p:nvPr/>
        </p:nvSpPr>
        <p:spPr>
          <a:xfrm>
            <a:off x="0" y="6461760"/>
            <a:ext cx="12192000" cy="3962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F9B0B4-005A-9083-A5DA-D11103901247}"/>
              </a:ext>
            </a:extLst>
          </p:cNvPr>
          <p:cNvSpPr/>
          <p:nvPr/>
        </p:nvSpPr>
        <p:spPr>
          <a:xfrm>
            <a:off x="701040" y="322665"/>
            <a:ext cx="10759440" cy="1076960"/>
          </a:xfrm>
          <a:prstGeom prst="roundRect">
            <a:avLst/>
          </a:prstGeom>
          <a:solidFill>
            <a:srgbClr val="B4412A">
              <a:alpha val="75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BA4776-78AA-793A-064A-FB65B591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375920"/>
            <a:ext cx="9611360" cy="970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ATLIQ HARDWARE</a:t>
            </a:r>
            <a:endParaRPr lang="en-IN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45175-0F64-0F24-3578-CC4ED085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1" y="322665"/>
            <a:ext cx="1015999" cy="9942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C4C29-9358-309F-FEBD-6C2D09FF3C82}"/>
              </a:ext>
            </a:extLst>
          </p:cNvPr>
          <p:cNvSpPr txBox="1"/>
          <p:nvPr/>
        </p:nvSpPr>
        <p:spPr>
          <a:xfrm>
            <a:off x="821166" y="1951672"/>
            <a:ext cx="99382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Networking, despite having only 9 SKUs, generates $215M — highest per-product efficiency in the entire portfolio.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Similarly, Desktop outperforms Storage with minimal SKU difference generating 3X revenue compare to storage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74A24-D2D6-87A8-9AFF-5FFF298AE4FC}"/>
              </a:ext>
            </a:extLst>
          </p:cNvPr>
          <p:cNvSpPr txBox="1"/>
          <p:nvPr/>
        </p:nvSpPr>
        <p:spPr>
          <a:xfrm>
            <a:off x="821165" y="3698884"/>
            <a:ext cx="99382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Notebook accounts for 37% of total gross sales.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level of concentration increases business risk and requires diversification or market hedging.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21122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2530</TotalTime>
  <Words>1165</Words>
  <Application>Microsoft Office PowerPoint</Application>
  <PresentationFormat>Widescreen</PresentationFormat>
  <Paragraphs>122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Times New Roman</vt:lpstr>
      <vt:lpstr>Tw Cen MT Condensed Extra Bold</vt:lpstr>
      <vt:lpstr>Wingdings 2</vt:lpstr>
      <vt:lpstr>Slate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  <vt:lpstr>ATLIQ HARDWARE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Kori Ganesh</dc:creator>
  <cp:lastModifiedBy>Kori Ganesh</cp:lastModifiedBy>
  <cp:revision>18</cp:revision>
  <dcterms:created xsi:type="dcterms:W3CDTF">2025-10-30T13:37:24Z</dcterms:created>
  <dcterms:modified xsi:type="dcterms:W3CDTF">2025-12-26T11:10:43Z</dcterms:modified>
</cp:coreProperties>
</file>